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6" r:id="rId5"/>
    <p:sldId id="277" r:id="rId6"/>
    <p:sldId id="265" r:id="rId7"/>
    <p:sldId id="266" r:id="rId8"/>
    <p:sldId id="267" r:id="rId9"/>
    <p:sldId id="270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A694BF-D895-4B2E-BCBB-FF3282D7B873}" v="62" dt="2024-03-27T12:58:26.6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7B99-4D53-C1A8-645E-303E3D34FE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1BC9ED-30BB-687B-78CC-0F02D6359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6880E-C5A8-E902-DAE8-D8349F477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D872-5D49-4E6D-B96B-9742A0817446}" type="datetimeFigureOut">
              <a:rPr lang="en-US" smtClean="0"/>
              <a:t>04/05/2024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C0331-7407-10AF-B443-F689D3024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5C007-298D-64B8-49EC-5E6A6F166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0FCA-8F4E-4BB0-8D78-98C5C32EB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65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899F2-F824-E9C4-7618-49F77BF2F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BC39FB-30BC-FD1E-8612-9D50EE87BB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3A752-D5DD-38F4-B9D9-D8D0C6925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D872-5D49-4E6D-B96B-9742A0817446}" type="datetimeFigureOut">
              <a:rPr lang="en-US" smtClean="0"/>
              <a:t>04/05/2024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1CAF1-6A00-F3A1-6054-ED5E717FA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0F00B-0E13-985B-C03A-301AD20D4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0FCA-8F4E-4BB0-8D78-98C5C32EB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57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D1BD76-F655-BCAE-3429-E656180C6B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F733C7-4D7F-3907-9AF7-8B7B901A4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05A6E5-66C2-8AB8-DF3A-76D28097C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D872-5D49-4E6D-B96B-9742A0817446}" type="datetimeFigureOut">
              <a:rPr lang="en-US" smtClean="0"/>
              <a:t>04/05/2024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5D251-7D54-E8C3-32D9-6CF9DCC71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F11380-F529-6209-E095-623BD2C92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0FCA-8F4E-4BB0-8D78-98C5C32EB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437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47E15-6E48-BB30-4796-49158D3D3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68054-212E-53A0-7241-397D5D25D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47933-BF15-929F-F509-431EA7368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D872-5D49-4E6D-B96B-9742A0817446}" type="datetimeFigureOut">
              <a:rPr lang="en-US" smtClean="0"/>
              <a:t>04/05/2024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BCF0E-809C-2BFF-9EA8-42EC81290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B9B9A-32ED-8192-8B16-EE731868A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0FCA-8F4E-4BB0-8D78-98C5C32EB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81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4930-9E34-F31F-B4DC-D6A61C0A8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007F9-780B-FB62-BCFC-103C0CEA0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27A778-5BED-FB8A-9909-3B350BA61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D872-5D49-4E6D-B96B-9742A0817446}" type="datetimeFigureOut">
              <a:rPr lang="en-US" smtClean="0"/>
              <a:t>04/05/2024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93D960-B5E0-A10E-80B9-E7D9100BD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45D5C-E930-8CBD-2BF0-2278D6885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0FCA-8F4E-4BB0-8D78-98C5C32EB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431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6A38A-DC62-5874-99C5-0A1D3D5A0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EAEB8-AB9A-49DD-02A8-72CF205C1E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050867-CF03-8BE7-6421-F050B37865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F0BB44-F3D4-FE6F-7DE2-82DB5F463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D872-5D49-4E6D-B96B-9742A0817446}" type="datetimeFigureOut">
              <a:rPr lang="en-US" smtClean="0"/>
              <a:t>04/05/2024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32D5C4-FFE4-AA53-EF48-B7C3D80AD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29E0DF-F48D-59FB-04D1-63F113DE1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0FCA-8F4E-4BB0-8D78-98C5C32EB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049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A175E-4DAF-CD14-6F2D-726A1EAA6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A8B0A3-D4A3-6398-FD6C-2B39A0874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BB1586-DB8D-508E-CC68-1780CD5D9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A653B3-3C3E-C5FD-3599-0915E7EC4E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28B39B-8477-F63A-B171-16346FCFBD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4C33CA-FA2E-E106-9905-60AA2350D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D872-5D49-4E6D-B96B-9742A0817446}" type="datetimeFigureOut">
              <a:rPr lang="en-US" smtClean="0"/>
              <a:t>04/05/2024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F05FAE-7B24-416B-C42B-9132E42F5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35C786-66F1-8728-147C-81812D731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0FCA-8F4E-4BB0-8D78-98C5C32EB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169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398C4-64A3-E115-78F3-9A3FD080E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548F64-09E2-A7AF-3580-4CEF9F54E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D872-5D49-4E6D-B96B-9742A0817446}" type="datetimeFigureOut">
              <a:rPr lang="en-US" smtClean="0"/>
              <a:t>04/05/2024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9F8C6C-FBAB-6B36-4580-110F4C60F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58001A-DE03-1826-6337-AB373B007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0FCA-8F4E-4BB0-8D78-98C5C32EB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69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B33894-B4B2-5AB1-172F-E2D897ECA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D872-5D49-4E6D-B96B-9742A0817446}" type="datetimeFigureOut">
              <a:rPr lang="en-US" smtClean="0"/>
              <a:t>04/05/2024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F6E69C-010B-609B-061A-12EE8EBE5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D6C1C0-FA13-092E-B44E-540515EB8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0FCA-8F4E-4BB0-8D78-98C5C32EB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55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6FB65-A3EF-289F-C4B4-62129E777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AC78A-5B3C-95A2-129A-7FC515D2E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8FC882-FA52-1AEF-81A0-E34A2E5A56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270875-3EFA-9FDE-BA3F-06E3809E2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D872-5D49-4E6D-B96B-9742A0817446}" type="datetimeFigureOut">
              <a:rPr lang="en-US" smtClean="0"/>
              <a:t>04/05/2024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47100F-ED79-28D1-ACE9-82A203DF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5FDFE4-2C0A-DF10-4AC4-6424ADA8E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0FCA-8F4E-4BB0-8D78-98C5C32EB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14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ED78A-6D49-CFA5-98A1-5ED9BE3A7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A25A0F-6A02-A166-2F48-41680C5DB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000B69-BCE4-0C26-B535-1854DE7B8A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F37E13-6E13-C418-FF4E-6047C7606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D872-5D49-4E6D-B96B-9742A0817446}" type="datetimeFigureOut">
              <a:rPr lang="en-US" smtClean="0"/>
              <a:t>04/05/2024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1D73C5-B675-0153-D98B-F603F5794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3540AD-5575-DC3A-C0A3-45FD5952A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0FCA-8F4E-4BB0-8D78-98C5C32EB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06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57C511-5A6F-1B7E-ED13-FEB1B59EC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4F690-5B49-0D12-CDDE-3A50AEBD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9F8DC-FEE7-611F-3F07-8BED823B68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4D872-5D49-4E6D-B96B-9742A0817446}" type="datetimeFigureOut">
              <a:rPr lang="en-US" smtClean="0"/>
              <a:t>04/05/2024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F8AF6-3527-1CE3-468A-8F7FEC58FE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790CB-8D66-4F2E-F208-F162AEF044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80FCA-8F4E-4BB0-8D78-98C5C32EB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000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C38CD1F2-2CDE-4B42-BB23-EC7686F92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9827173-10F7-4BE6-8CC8-39A46D781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0FB2829-9E66-4DBD-BC15-FC5D73246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E9EE2A32-8611-4375-B6B1-468FAD6825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C77E1DA0-3927-4F35-B8A3-D5D5563757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F7BAA08B-588E-406F-899B-A6A7FCFBE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48">
              <a:extLst>
                <a:ext uri="{FF2B5EF4-FFF2-40B4-BE49-F238E27FC236}">
                  <a16:creationId xmlns:a16="http://schemas.microsoft.com/office/drawing/2014/main" id="{A8AA7C41-B331-402E-9453-95B3B8273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Oval 49">
              <a:extLst>
                <a:ext uri="{FF2B5EF4-FFF2-40B4-BE49-F238E27FC236}">
                  <a16:creationId xmlns:a16="http://schemas.microsoft.com/office/drawing/2014/main" id="{A7060B3E-946D-4885-9B86-1D445209EB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50">
              <a:extLst>
                <a:ext uri="{FF2B5EF4-FFF2-40B4-BE49-F238E27FC236}">
                  <a16:creationId xmlns:a16="http://schemas.microsoft.com/office/drawing/2014/main" id="{E3046747-F284-4990-9ECA-3DF2C6E08B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21301226-F3C6-4744-94AE-2460B381D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2C0188-2CF7-0727-E603-BB55502A7A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640" y="630935"/>
            <a:ext cx="5107366" cy="2096769"/>
          </a:xfrm>
          <a:noFill/>
        </p:spPr>
        <p:txBody>
          <a:bodyPr anchor="t">
            <a:normAutofit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</a:rPr>
              <a:t>March Meeting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EC57637-D435-4155-993A-0E3A8BBBA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B81AE96-B9C7-4679-BC62-F2C79F2E8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BD4225F6-B312-47D5-8299-988BD17E0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D3C04A86-BCAE-473C-B18D-88FD5627C4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2CCD134-9351-4847-8741-FF5EAB4705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41470C83-08EE-4959-BA0A-F8846F524E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76A323F3-D689-1311-85A8-1F79695AA0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43158" y="630935"/>
            <a:ext cx="5266365" cy="2096771"/>
          </a:xfrm>
          <a:noFill/>
        </p:spPr>
        <p:txBody>
          <a:bodyPr anchor="t"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Zoom Meeting &amp; 700 Governors Drive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3-27-2024 10:00 AM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BFD3A89-3666-47FE-913F-6C75228F5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AD6B60E5-039C-4E82-9B5C-984D6C46E1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F3D05E89-A5D2-4DC0-B6B1-298EF0EF0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337967A-8AB7-47D5-A75E-6341730E99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CA068AD4-624D-4314-8C86-A3C0C3378C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F3F91F7-6272-356F-3EBE-BE15264E3741}"/>
              </a:ext>
            </a:extLst>
          </p:cNvPr>
          <p:cNvPicPr/>
          <p:nvPr/>
        </p:nvPicPr>
        <p:blipFill rotWithShape="1">
          <a:blip r:embed="rId2"/>
          <a:srcRect l="8333" r="1" b="1"/>
          <a:stretch/>
        </p:blipFill>
        <p:spPr>
          <a:xfrm>
            <a:off x="631359" y="2892079"/>
            <a:ext cx="10843065" cy="3252909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ACA2F7C3-1A69-44EE-A8B6-A4552E2C8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5716" y="3029889"/>
            <a:ext cx="304800" cy="429768"/>
            <a:chOff x="215328" y="-46937"/>
            <a:chExt cx="304800" cy="2773841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44AF4D-8873-43B3-8E29-803B7720EA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CAE89E8A-BD14-4974-818A-D8382DCD4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21B80B9-448B-4363-9DD7-C074AB2AD7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57DA34E7-83FB-4CAA-94F3-CEF0869076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87267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" name="Rectangle 86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044CD-351C-AB39-9E42-A85332B00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Agenda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B867D74-3FAE-E137-E824-0D4D0220DCF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371599" y="4669105"/>
            <a:ext cx="110799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1E15B5-363A-3138-FC29-60192074B907}"/>
              </a:ext>
            </a:extLst>
          </p:cNvPr>
          <p:cNvSpPr txBox="1"/>
          <p:nvPr/>
        </p:nvSpPr>
        <p:spPr>
          <a:xfrm>
            <a:off x="1729409" y="1622117"/>
            <a:ext cx="56156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10:00 AM Call Meeting to Order- Chairman</a:t>
            </a:r>
          </a:p>
          <a:p>
            <a:r>
              <a:rPr lang="en-US" sz="1600" dirty="0"/>
              <a:t>Roll Call of Members- Secretary</a:t>
            </a:r>
          </a:p>
          <a:p>
            <a:r>
              <a:rPr lang="en-US" sz="1600" dirty="0"/>
              <a:t>Additional Items to be added to agenda</a:t>
            </a:r>
          </a:p>
          <a:p>
            <a:r>
              <a:rPr lang="en-US" sz="1600" dirty="0"/>
              <a:t>Approve meeting minutes of December meeting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B7101C-783C-4068-F140-C82F363D56F3}"/>
              </a:ext>
            </a:extLst>
          </p:cNvPr>
          <p:cNvSpPr txBox="1"/>
          <p:nvPr/>
        </p:nvSpPr>
        <p:spPr>
          <a:xfrm>
            <a:off x="963385" y="2617813"/>
            <a:ext cx="6095010" cy="4171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Organizations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Police Chiefs Assn. – Jason Jones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Sheriff’s Assn – Steve Swenson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DCI/Attorney General – Chad Mosteller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GFP – Bruce Nachtigall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DOT – Brian Wacholz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 Guard – David Goodwin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Emergency Managers – Pat Harrington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Firefighters – Charlie Kludt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Healthcare – Tim Rave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Highway Patrol – Garrett Wellman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APCO/NENA – Kevin Karley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EMT – Brent Long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Wildland Fire – Ray Black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County Commissioners – Kade Haley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 Department – Chuck Kevghas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Tribal Governments – Jim Pearson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Federal Government – Andy Barth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BIT Engineering – Trent Nincehelser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SD Senate – John Wiik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SD House of Representatives – David Kull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911 – Jason Husby</a:t>
            </a:r>
          </a:p>
        </p:txBody>
      </p:sp>
    </p:spTree>
    <p:extLst>
      <p:ext uri="{BB962C8B-B14F-4D97-AF65-F5344CB8AC3E}">
        <p14:creationId xmlns:p14="http://schemas.microsoft.com/office/powerpoint/2010/main" val="1829123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7" name="Rectangle 2073">
            <a:extLst>
              <a:ext uri="{FF2B5EF4-FFF2-40B4-BE49-F238E27FC236}">
                <a16:creationId xmlns:a16="http://schemas.microsoft.com/office/drawing/2014/main" id="{873DDF9D-E27C-4E23-A1E8-CA352535F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" y="-10138"/>
            <a:ext cx="121920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6" name="Rectangle 2075">
            <a:extLst>
              <a:ext uri="{FF2B5EF4-FFF2-40B4-BE49-F238E27FC236}">
                <a16:creationId xmlns:a16="http://schemas.microsoft.com/office/drawing/2014/main" id="{4C6B5652-C661-4C58-B937-F0F490F7F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8" name="Rectangle 2077">
            <a:extLst>
              <a:ext uri="{FF2B5EF4-FFF2-40B4-BE49-F238E27FC236}">
                <a16:creationId xmlns:a16="http://schemas.microsoft.com/office/drawing/2014/main" id="{0B936867-6407-43FB-9DE6-1B0879D0C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FC09CE-0440-B093-32BA-395DBFEA06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6084" b="2"/>
          <a:stretch/>
        </p:blipFill>
        <p:spPr>
          <a:xfrm>
            <a:off x="8403130" y="288423"/>
            <a:ext cx="2794984" cy="2503422"/>
          </a:xfrm>
          <a:prstGeom prst="rect">
            <a:avLst/>
          </a:prstGeom>
        </p:spPr>
      </p:pic>
      <p:sp>
        <p:nvSpPr>
          <p:cNvPr id="2080" name="Rectangle 2079">
            <a:extLst>
              <a:ext uri="{FF2B5EF4-FFF2-40B4-BE49-F238E27FC236}">
                <a16:creationId xmlns:a16="http://schemas.microsoft.com/office/drawing/2014/main" id="{ACD0B258-678B-4A8C-894F-848AF24A1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82" name="Rectangle 2081">
            <a:extLst>
              <a:ext uri="{FF2B5EF4-FFF2-40B4-BE49-F238E27FC236}">
                <a16:creationId xmlns:a16="http://schemas.microsoft.com/office/drawing/2014/main" id="{2F003F3F-F118-41D2-AA3F-74DB0D197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4" name="Freeform: Shape 2083">
            <a:extLst>
              <a:ext uri="{FF2B5EF4-FFF2-40B4-BE49-F238E27FC236}">
                <a16:creationId xmlns:a16="http://schemas.microsoft.com/office/drawing/2014/main" id="{C8D58395-74AF-401A-AF2F-76B6FCF71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47DEF4-0267-9238-FA95-24EB2CCB9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065" y="457201"/>
            <a:ext cx="3020560" cy="3588870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New Business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8202B-3EC5-2B38-407D-69E308FD9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9246" y="669363"/>
            <a:ext cx="3142472" cy="553421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1. SWIC Updates – Todd Dravland (SWIC South Dakota)</a:t>
            </a:r>
          </a:p>
          <a:p>
            <a:pPr marL="0" indent="0">
              <a:buNone/>
            </a:pPr>
            <a:r>
              <a:rPr lang="en-US" sz="2000" dirty="0"/>
              <a:t>2. System Upgrade Status – </a:t>
            </a:r>
            <a:r>
              <a:rPr lang="en-US" sz="2000" b="1" dirty="0"/>
              <a:t>Completed</a:t>
            </a:r>
          </a:p>
          <a:p>
            <a:r>
              <a:rPr lang="en-US" sz="2000" dirty="0"/>
              <a:t>System Cleanup/Unused radios post project</a:t>
            </a:r>
          </a:p>
          <a:p>
            <a:r>
              <a:rPr lang="en-US" sz="2000" dirty="0"/>
              <a:t>Smart Connect/Critical Connect – start identifying standards for Wi-Fi and LTE interoperability with RF</a:t>
            </a:r>
          </a:p>
          <a:p>
            <a:r>
              <a:rPr lang="en-US" sz="2000" dirty="0"/>
              <a:t>RoIP Policy – first draft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1026" name="Picture 2" descr="Wave Products: WAVE Dispatch, WAVE App, and TLK 100 two-way radio">
            <a:extLst>
              <a:ext uri="{FF2B5EF4-FFF2-40B4-BE49-F238E27FC236}">
                <a16:creationId xmlns:a16="http://schemas.microsoft.com/office/drawing/2014/main" id="{B25A3442-ACCA-02EA-F67C-064715EBF2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1" b="4036"/>
          <a:stretch/>
        </p:blipFill>
        <p:spPr bwMode="auto">
          <a:xfrm>
            <a:off x="7700892" y="2924726"/>
            <a:ext cx="3860043" cy="343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37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26" name="Rectangle 2125">
            <a:extLst>
              <a:ext uri="{FF2B5EF4-FFF2-40B4-BE49-F238E27FC236}">
                <a16:creationId xmlns:a16="http://schemas.microsoft.com/office/drawing/2014/main" id="{09C509D2-0C1A-47B8-89C1-D3AB17D45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47DEF4-0267-9238-FA95-24EB2CCB9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264" y="556994"/>
            <a:ext cx="4753535" cy="1672499"/>
          </a:xfrm>
        </p:spPr>
        <p:txBody>
          <a:bodyPr>
            <a:normAutofit/>
          </a:bodyPr>
          <a:lstStyle/>
          <a:p>
            <a:r>
              <a:rPr lang="en-US" sz="4000" dirty="0"/>
              <a:t>New Business (continued)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19A1D0-7D77-5D5A-E815-59FF503DFB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559" r="-1" b="11432"/>
          <a:stretch/>
        </p:blipFill>
        <p:spPr>
          <a:xfrm>
            <a:off x="-4642" y="10"/>
            <a:ext cx="3006061" cy="3339639"/>
          </a:xfrm>
          <a:prstGeom prst="rect">
            <a:avLst/>
          </a:prstGeom>
        </p:spPr>
      </p:pic>
      <p:pic>
        <p:nvPicPr>
          <p:cNvPr id="8" name="Picture 7" descr="A picture containing outdoor, sky&#10;&#10;Description automatically generated">
            <a:extLst>
              <a:ext uri="{FF2B5EF4-FFF2-40B4-BE49-F238E27FC236}">
                <a16:creationId xmlns:a16="http://schemas.microsoft.com/office/drawing/2014/main" id="{EA648636-4A24-7DF6-E52E-6FF62A6392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94" r="2" b="2"/>
          <a:stretch/>
        </p:blipFill>
        <p:spPr>
          <a:xfrm>
            <a:off x="3198068" y="10"/>
            <a:ext cx="2991088" cy="33396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B6E973-A7F5-2DD5-E082-32CC0CF2BB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75" r="4580"/>
          <a:stretch/>
        </p:blipFill>
        <p:spPr>
          <a:xfrm>
            <a:off x="-2" y="3518351"/>
            <a:ext cx="6189158" cy="333964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8202B-3EC5-2B38-407D-69E308FD9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265" y="2413645"/>
            <a:ext cx="4753534" cy="36947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00" dirty="0"/>
              <a:t>3. Radio Programming challenges</a:t>
            </a:r>
          </a:p>
          <a:p>
            <a:r>
              <a:rPr lang="en-US" sz="1100" dirty="0"/>
              <a:t>Review - 100 User minimum requirement for volunteers</a:t>
            </a:r>
          </a:p>
          <a:p>
            <a:r>
              <a:rPr lang="en-US" sz="1100" dirty="0"/>
              <a:t>Continue to seek programming volunteers within your organizations</a:t>
            </a:r>
          </a:p>
          <a:p>
            <a:r>
              <a:rPr lang="en-US" sz="1100" dirty="0"/>
              <a:t>Monthly town hall style meetings for volunteers with State Radio staff</a:t>
            </a:r>
          </a:p>
          <a:p>
            <a:r>
              <a:rPr lang="en-US" sz="1100" dirty="0"/>
              <a:t>RF programmer forum</a:t>
            </a:r>
          </a:p>
          <a:p>
            <a:pPr marL="0" indent="0">
              <a:buNone/>
            </a:pPr>
            <a:r>
              <a:rPr lang="en-US" sz="1100" dirty="0"/>
              <a:t>4. Isabel Tower site replacement update – Complete</a:t>
            </a:r>
          </a:p>
          <a:p>
            <a:pPr marL="0" indent="0">
              <a:buNone/>
            </a:pPr>
            <a:r>
              <a:rPr lang="en-US" sz="1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5. New SRC tech solutions presentation – Recent technical innovation to bridge gaps in RF communications</a:t>
            </a:r>
          </a:p>
          <a:p>
            <a:r>
              <a:rPr lang="en-US" sz="1100" dirty="0">
                <a:ea typeface="Calibri" panose="020F0502020204030204" pitchFamily="34" charset="0"/>
                <a:cs typeface="Times New Roman" panose="02020603050405020304" pitchFamily="18" charset="0"/>
              </a:rPr>
              <a:t>TLK 110</a:t>
            </a:r>
          </a:p>
          <a:p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X10DR (testing)</a:t>
            </a:r>
          </a:p>
          <a:p>
            <a:r>
              <a:rPr lang="en-US" sz="1100" dirty="0">
                <a:ea typeface="Calibri" panose="020F0502020204030204" pitchFamily="34" charset="0"/>
                <a:cs typeface="Times New Roman" panose="02020603050405020304" pitchFamily="18" charset="0"/>
              </a:rPr>
              <a:t>Smart Connect</a:t>
            </a:r>
          </a:p>
          <a:p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Responder Network SSID</a:t>
            </a:r>
          </a:p>
          <a:p>
            <a:pPr marL="0" indent="0">
              <a:buNone/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100" dirty="0"/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147351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26" name="Rectangle 2125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8" name="Rectangle 2127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0" name="Rectangle 2129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2" name="Rectangle 2131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34" name="Freeform: Shape 2133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36" name="Rectangle 2135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47DEF4-0267-9238-FA95-24EB2CCB9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New Business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8202B-3EC5-2B38-407D-69E308FD9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27" y="649480"/>
            <a:ext cx="3025303" cy="5546047"/>
          </a:xfrm>
        </p:spPr>
        <p:txBody>
          <a:bodyPr anchor="ctr">
            <a:normAutofit fontScale="85000" lnSpcReduction="10000"/>
          </a:bodyPr>
          <a:lstStyle/>
          <a:p>
            <a:pPr marL="0" indent="0">
              <a:buNone/>
            </a:pPr>
            <a:r>
              <a:rPr lang="en-US" sz="2000" dirty="0"/>
              <a:t>6. Formula for Identifying Underserved Areas – motion to approve as standard for SDPSCC</a:t>
            </a:r>
          </a:p>
          <a:p>
            <a:r>
              <a:rPr lang="en-US" sz="2000" dirty="0"/>
              <a:t>Champion redundant core solution ask for funds</a:t>
            </a:r>
          </a:p>
          <a:p>
            <a:pPr marL="0" indent="0">
              <a:buNone/>
            </a:pPr>
            <a:r>
              <a:rPr lang="en-US" sz="2000" dirty="0"/>
              <a:t>7. I90 Corridor update</a:t>
            </a:r>
          </a:p>
          <a:p>
            <a:r>
              <a:rPr lang="en-US" sz="2000" dirty="0"/>
              <a:t>$46,000 funding appropriated to state radio for radio coverage study</a:t>
            </a:r>
          </a:p>
          <a:p>
            <a:r>
              <a:rPr lang="en-US" sz="2000" dirty="0"/>
              <a:t>Will need to define scope of the study and identify consultant </a:t>
            </a:r>
          </a:p>
          <a:p>
            <a:r>
              <a:rPr lang="en-US" sz="2000" dirty="0"/>
              <a:t>Determine next steps pending study results</a:t>
            </a:r>
          </a:p>
          <a:p>
            <a:pPr marL="0" indent="0">
              <a:buNone/>
            </a:pPr>
            <a:r>
              <a:rPr lang="en-US" sz="2000" dirty="0"/>
              <a:t>8. Minnehaha County projects update</a:t>
            </a:r>
          </a:p>
          <a:p>
            <a:r>
              <a:rPr lang="en-US" sz="2000" dirty="0"/>
              <a:t>North Minnehaha simulcast</a:t>
            </a:r>
          </a:p>
          <a:p>
            <a:r>
              <a:rPr lang="en-US" sz="2000" dirty="0">
                <a:ea typeface="Arial" panose="020B0604020202020204" pitchFamily="34" charset="0"/>
              </a:rPr>
              <a:t>Plan to</a:t>
            </a:r>
            <a:r>
              <a:rPr lang="en-US" sz="2000" dirty="0">
                <a:effectLst/>
                <a:ea typeface="Arial" panose="020B0604020202020204" pitchFamily="34" charset="0"/>
              </a:rPr>
              <a:t> move VA subsite in Summer 2024 during tower water tower maintenance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A7BC6B-9688-308F-7003-193DD45D3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9502" y="2305009"/>
            <a:ext cx="3615776" cy="225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850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9B8187-B6D8-6131-9178-BAB41F8C8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Old Business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395EE-F2FC-DCAA-6FDE-4D9FB739D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27" y="649480"/>
            <a:ext cx="3025303" cy="5546047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/>
              <a:t>Budget</a:t>
            </a:r>
          </a:p>
          <a:p>
            <a:r>
              <a:rPr lang="en-US" sz="2000" dirty="0"/>
              <a:t>Nearly 22% of total operational budget is paid in July for annual Motorola support contract</a:t>
            </a:r>
          </a:p>
          <a:p>
            <a:r>
              <a:rPr lang="en-US" sz="2000" dirty="0"/>
              <a:t>34% Personnel and 25% of Operational funds available </a:t>
            </a:r>
          </a:p>
          <a:p>
            <a:r>
              <a:rPr lang="en-US" sz="2000" dirty="0"/>
              <a:t>There may be budget challenges this year with the conclusion of P25 project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C7C344-3124-880B-4777-95A4FB693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7030" y="435429"/>
            <a:ext cx="4273402" cy="609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3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B937FE-2D97-6EBC-B5E7-206F6EFCC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>
                <a:solidFill>
                  <a:srgbClr val="FFFFFF"/>
                </a:solidFill>
              </a:rPr>
              <a:t>Old Business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06256-2914-8E07-585F-015D261AF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27" y="649480"/>
            <a:ext cx="3025303" cy="5546047"/>
          </a:xfrm>
        </p:spPr>
        <p:txBody>
          <a:bodyPr anchor="ctr">
            <a:normAutofit fontScale="92500" lnSpcReduction="10000"/>
          </a:bodyPr>
          <a:lstStyle/>
          <a:p>
            <a:pPr marL="0" marR="0" lvl="0" indent="0">
              <a:spcBef>
                <a:spcPts val="0"/>
              </a:spcBef>
              <a:spcAft>
                <a:spcPts val="4030"/>
              </a:spcAft>
              <a:buNone/>
              <a:tabLst>
                <a:tab pos="400685" algn="ctr"/>
                <a:tab pos="2094865" algn="ctr"/>
              </a:tabLst>
            </a:pPr>
            <a:r>
              <a:rPr lang="en-US" sz="1400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2. Broadband Subcommittee Report – Kendall Light</a:t>
            </a:r>
          </a:p>
          <a:p>
            <a:pPr>
              <a:spcBef>
                <a:spcPts val="0"/>
              </a:spcBef>
              <a:spcAft>
                <a:spcPts val="4030"/>
              </a:spcAft>
              <a:tabLst>
                <a:tab pos="400685" algn="ctr"/>
                <a:tab pos="2094865" algn="ctr"/>
              </a:tabLst>
            </a:pPr>
            <a:r>
              <a:rPr lang="en-US" sz="14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FirstNet Buildout Updates– Doug Penniston</a:t>
            </a:r>
          </a:p>
          <a:p>
            <a:pPr marL="0" indent="0">
              <a:spcBef>
                <a:spcPts val="0"/>
              </a:spcBef>
              <a:spcAft>
                <a:spcPts val="4030"/>
              </a:spcAft>
              <a:buNone/>
              <a:tabLst>
                <a:tab pos="400685" algn="ctr"/>
                <a:tab pos="2094865" algn="ctr"/>
              </a:tabLst>
            </a:pPr>
            <a:r>
              <a:rPr lang="en-US" sz="1400" b="1" dirty="0">
                <a:latin typeface="Calibri" panose="020F0502020204030204" pitchFamily="34" charset="0"/>
                <a:ea typeface="Arial" panose="020B0604020202020204" pitchFamily="34" charset="0"/>
              </a:rPr>
              <a:t>3. T-Mobile Presentation</a:t>
            </a:r>
          </a:p>
          <a:p>
            <a:pPr marL="0" indent="0">
              <a:spcBef>
                <a:spcPts val="0"/>
              </a:spcBef>
              <a:spcAft>
                <a:spcPts val="4030"/>
              </a:spcAft>
              <a:buNone/>
              <a:tabLst>
                <a:tab pos="400685" algn="ctr"/>
                <a:tab pos="2094865" algn="ctr"/>
              </a:tabLst>
            </a:pPr>
            <a:r>
              <a:rPr lang="en-US" sz="1400" b="1" dirty="0">
                <a:latin typeface="Calibri" panose="020F0502020204030204" pitchFamily="34" charset="0"/>
                <a:ea typeface="Arial" panose="020B0604020202020204" pitchFamily="34" charset="0"/>
              </a:rPr>
              <a:t>4. Organization Representative Vacancies</a:t>
            </a:r>
          </a:p>
          <a:p>
            <a:pPr>
              <a:spcBef>
                <a:spcPts val="0"/>
              </a:spcBef>
              <a:spcAft>
                <a:spcPts val="4030"/>
              </a:spcAft>
              <a:tabLst>
                <a:tab pos="400685" algn="ctr"/>
                <a:tab pos="2094865" algn="ctr"/>
              </a:tabLst>
            </a:pPr>
            <a:r>
              <a:rPr lang="en-US" sz="1400" dirty="0">
                <a:latin typeface="Arial" panose="020B0604020202020204" pitchFamily="34" charset="0"/>
                <a:ea typeface="Arial" panose="020B0604020202020204" pitchFamily="34" charset="0"/>
              </a:rPr>
              <a:t>NO Vacancies pending formal appointment process currently</a:t>
            </a:r>
          </a:p>
          <a:p>
            <a:pPr>
              <a:spcBef>
                <a:spcPts val="0"/>
              </a:spcBef>
              <a:spcAft>
                <a:spcPts val="4030"/>
              </a:spcAft>
              <a:tabLst>
                <a:tab pos="400685" algn="ctr"/>
                <a:tab pos="2094865" algn="ctr"/>
              </a:tabLst>
            </a:pPr>
            <a:r>
              <a:rPr lang="en-US" sz="1400" dirty="0">
                <a:latin typeface="Arial" panose="020B0604020202020204" pitchFamily="34" charset="0"/>
                <a:ea typeface="Arial" panose="020B0604020202020204" pitchFamily="34" charset="0"/>
              </a:rPr>
              <a:t>John Wiik 6/30/2024</a:t>
            </a:r>
          </a:p>
          <a:p>
            <a:pPr>
              <a:spcBef>
                <a:spcPts val="0"/>
              </a:spcBef>
              <a:spcAft>
                <a:spcPts val="4030"/>
              </a:spcAft>
              <a:tabLst>
                <a:tab pos="400685" algn="ctr"/>
                <a:tab pos="2094865" algn="ctr"/>
              </a:tabLst>
            </a:pPr>
            <a:r>
              <a:rPr lang="en-US" sz="1400" dirty="0">
                <a:latin typeface="Arial" panose="020B0604020202020204" pitchFamily="34" charset="0"/>
                <a:ea typeface="Arial" panose="020B0604020202020204" pitchFamily="34" charset="0"/>
              </a:rPr>
              <a:t>Officer election in upcoming June meeting</a:t>
            </a:r>
          </a:p>
          <a:p>
            <a:pPr>
              <a:spcBef>
                <a:spcPts val="0"/>
              </a:spcBef>
              <a:spcAft>
                <a:spcPts val="4030"/>
              </a:spcAft>
              <a:tabLst>
                <a:tab pos="400685" algn="ctr"/>
                <a:tab pos="2094865" algn="ctr"/>
              </a:tabLst>
            </a:pPr>
            <a:endParaRPr lang="en-US" sz="1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CD79DE-C400-CB2B-1061-A6C232069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0103" y="277223"/>
            <a:ext cx="3615776" cy="361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541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D3E31B-562B-51FF-46E7-0ABCA7967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3716" y="-88843"/>
            <a:ext cx="3091607" cy="1655483"/>
          </a:xfrm>
        </p:spPr>
        <p:txBody>
          <a:bodyPr anchor="b">
            <a:normAutofit/>
          </a:bodyPr>
          <a:lstStyle/>
          <a:p>
            <a:r>
              <a:rPr lang="en-US" sz="2400" b="1" dirty="0"/>
              <a:t>Old Business (Continued)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AEA10-319A-D461-4845-A61C491C9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0151" y="1596413"/>
            <a:ext cx="2942813" cy="3540265"/>
          </a:xfrm>
        </p:spPr>
        <p:txBody>
          <a:bodyPr>
            <a:norm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4. 5 Year Plan Review</a:t>
            </a:r>
          </a:p>
          <a:p>
            <a:pPr>
              <a:spcBef>
                <a:spcPts val="0"/>
              </a:spcBef>
            </a:pPr>
            <a:r>
              <a:rPr lang="en-US" sz="20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Identify and list objectives for years 2027 and 2028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alibri" panose="020F0502020204030204" pitchFamily="34" charset="0"/>
                <a:ea typeface="Arial" panose="020B0604020202020204" pitchFamily="34" charset="0"/>
              </a:rPr>
              <a:t>Seeking input from SDPSCC 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sz="2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09971D-2146-2757-767E-E10BA8B575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83715" y="5069126"/>
            <a:ext cx="2430093" cy="1356332"/>
          </a:xfrm>
          <a:prstGeom prst="rect">
            <a:avLst/>
          </a:prstGeom>
          <a:effectLst>
            <a:outerShdw blurRad="50800" dist="50800" dir="5400000" sx="107000" sy="107000" algn="ctr" rotWithShape="0">
              <a:srgbClr val="000000">
                <a:alpha val="52000"/>
              </a:srgbClr>
            </a:outerShdw>
          </a:effectLst>
          <a:scene3d>
            <a:camera prst="perspectiveContrastingRightFacing"/>
            <a:lightRig rig="threePt" dir="t"/>
          </a:scene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4BDD69D-E39B-84D2-D973-1AFD977B34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4338" y="3535149"/>
            <a:ext cx="2430094" cy="1368053"/>
          </a:xfrm>
          <a:prstGeom prst="rect">
            <a:avLst/>
          </a:prstGeom>
          <a:effectLst>
            <a:outerShdw blurRad="50800" dist="50800" dir="5400000" sx="107000" sy="107000" algn="ctr" rotWithShape="0">
              <a:srgbClr val="000000">
                <a:alpha val="53000"/>
              </a:srgbClr>
            </a:outerShdw>
          </a:effectLst>
          <a:scene3d>
            <a:camera prst="perspectiveHeroicExtremeLeftFacing"/>
            <a:lightRig rig="threePt" dir="t"/>
          </a:scene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11F6E2D-1320-6A75-BBB9-7AE096FC76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5291" y="1821078"/>
            <a:ext cx="2105824" cy="1401330"/>
          </a:xfrm>
          <a:prstGeom prst="rect">
            <a:avLst/>
          </a:prstGeom>
          <a:effectLst>
            <a:outerShdw blurRad="50800" dist="50800" dir="5400000" sx="107000" sy="107000" algn="ctr" rotWithShape="0">
              <a:srgbClr val="000000">
                <a:alpha val="47000"/>
              </a:srgbClr>
            </a:outerShdw>
          </a:effectLst>
          <a:scene3d>
            <a:camera prst="perspectiveHeroicExtremeLeftFacing"/>
            <a:lightRig rig="threePt" dir="t"/>
          </a:scene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B24F99-9540-FEA2-E4FE-E91B1FC09D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0977" y="232086"/>
            <a:ext cx="2105824" cy="1401330"/>
          </a:xfrm>
          <a:prstGeom prst="rect">
            <a:avLst/>
          </a:prstGeom>
          <a:effectLst>
            <a:outerShdw blurRad="50800" dist="50800" dir="5400000" sx="107000" sy="107000" algn="ctr" rotWithShape="0">
              <a:srgbClr val="000000">
                <a:alpha val="46000"/>
              </a:srgbClr>
            </a:outerShdw>
          </a:effectLst>
          <a:scene3d>
            <a:camera prst="perspectiveHeroicExtremeRightFacing"/>
            <a:lightRig rig="threePt" dir="t"/>
          </a:scene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D305DA0-36D7-6935-1FCB-D182A6AE34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3031" y="3236525"/>
            <a:ext cx="2356758" cy="1569107"/>
          </a:xfrm>
          <a:prstGeom prst="rect">
            <a:avLst/>
          </a:prstGeom>
          <a:effectLst>
            <a:outerShdw blurRad="50800" dist="50800" dir="5400000" sx="107000" sy="107000" algn="ctr" rotWithShape="0">
              <a:srgbClr val="000000">
                <a:alpha val="43137"/>
              </a:srgbClr>
            </a:outerShdw>
          </a:effectLst>
          <a:scene3d>
            <a:camera prst="perspectiveContrastingRightFacing"/>
            <a:lightRig rig="threePt" dir="t"/>
          </a:scene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32E938-2F53-3694-E160-0E58C7D717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90056" y="4995320"/>
            <a:ext cx="2430093" cy="1413422"/>
          </a:xfrm>
          <a:prstGeom prst="rect">
            <a:avLst/>
          </a:prstGeom>
          <a:effectLst>
            <a:outerShdw blurRad="50800" dist="50800" dir="5400000" sx="107000" sy="107000" algn="ctr" rotWithShape="0">
              <a:srgbClr val="000000">
                <a:alpha val="45000"/>
              </a:srgbClr>
            </a:outerShdw>
            <a:reflection stA="99000" endPos="0" dist="50800" dir="5400000" sy="-100000" algn="bl" rotWithShape="0"/>
            <a:softEdge rad="0"/>
          </a:effectLst>
          <a:scene3d>
            <a:camera prst="perspectiveContrastingLeftFacing"/>
            <a:lightRig rig="threePt" dir="t"/>
          </a:scene3d>
          <a:sp3d prstMaterial="softEdge"/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F2BBB64-A506-8675-9652-EEF1A86BA5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925481"/>
              </p:ext>
            </p:extLst>
          </p:nvPr>
        </p:nvGraphicFramePr>
        <p:xfrm>
          <a:off x="149171" y="1261418"/>
          <a:ext cx="6694824" cy="4864299"/>
        </p:xfrm>
        <a:graphic>
          <a:graphicData uri="http://schemas.openxmlformats.org/drawingml/2006/table">
            <a:tbl>
              <a:tblPr firstRow="1" firstCol="1" bandRow="1"/>
              <a:tblGrid>
                <a:gridCol w="834168">
                  <a:extLst>
                    <a:ext uri="{9D8B030D-6E8A-4147-A177-3AD203B41FA5}">
                      <a16:colId xmlns:a16="http://schemas.microsoft.com/office/drawing/2014/main" val="3329134171"/>
                    </a:ext>
                  </a:extLst>
                </a:gridCol>
                <a:gridCol w="5860656">
                  <a:extLst>
                    <a:ext uri="{9D8B030D-6E8A-4147-A177-3AD203B41FA5}">
                      <a16:colId xmlns:a16="http://schemas.microsoft.com/office/drawing/2014/main" val="811860175"/>
                    </a:ext>
                  </a:extLst>
                </a:gridCol>
              </a:tblGrid>
              <a:tr h="18789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Calibri" panose="020F0502020204030204" pitchFamily="34" charset="0"/>
                          <a:cs typeface="Dreaming Outloud Script Pro" panose="03050502040304050704" pitchFamily="66" charset="0"/>
                        </a:rPr>
                        <a:t>Year 2024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 b="1" kern="100" dirty="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Calibri" panose="020F0502020204030204" pitchFamily="34" charset="0"/>
                          <a:cs typeface="Dreaming Outloud Script Pro" panose="03050502040304050704" pitchFamily="66" charset="0"/>
                        </a:rPr>
                        <a:t>Identify, champion, and promote sustainable funding for State radio system.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 b="1" kern="100" dirty="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Calibri" panose="020F0502020204030204" pitchFamily="34" charset="0"/>
                          <a:cs typeface="Dreaming Outloud Script Pro" panose="03050502040304050704" pitchFamily="66" charset="0"/>
                        </a:rPr>
                        <a:t>Broadband subcommittee does formal evaluation of public safety apps and make recommendation.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 b="1" kern="100" dirty="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Calibri" panose="020F0502020204030204" pitchFamily="34" charset="0"/>
                          <a:cs typeface="Dreaming Outloud Script Pro" panose="03050502040304050704" pitchFamily="66" charset="0"/>
                        </a:rPr>
                        <a:t>Examine capabilities of Critical Connect/Smart Connect for cross-border solution.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 b="1" kern="100" dirty="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Calibri" panose="020F0502020204030204" pitchFamily="34" charset="0"/>
                          <a:cs typeface="Dreaming Outloud Script Pro" panose="03050502040304050704" pitchFamily="66" charset="0"/>
                        </a:rPr>
                        <a:t>Identify and request funding to build expansion sites as authorized for improved mobile coverage.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 b="1" kern="100" dirty="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Calibri" panose="020F0502020204030204" pitchFamily="34" charset="0"/>
                          <a:cs typeface="Dreaming Outloud Script Pro" panose="03050502040304050704" pitchFamily="66" charset="0"/>
                        </a:rPr>
                        <a:t>Form subcommittee to look at PSAP direct -connect options work with 911 coordinator.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 b="1" kern="100" dirty="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Calibri" panose="020F0502020204030204" pitchFamily="34" charset="0"/>
                          <a:cs typeface="Dreaming Outloud Script Pro" panose="03050502040304050704" pitchFamily="66" charset="0"/>
                        </a:rPr>
                        <a:t>Investigate potential for remote radio management in South Dakota. 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 b="1" kern="100" dirty="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Calibri" panose="020F0502020204030204" pitchFamily="34" charset="0"/>
                          <a:cs typeface="Dreaming Outloud Script Pro" panose="03050502040304050704" pitchFamily="66" charset="0"/>
                        </a:rPr>
                        <a:t>Champion/Recommend redundant core solution for BIT Commissioner to address in 2025 legislation.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 b="1" kern="100" dirty="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Calibri" panose="020F0502020204030204" pitchFamily="34" charset="0"/>
                          <a:cs typeface="Dreaming Outloud Script Pro" panose="03050502040304050704" pitchFamily="66" charset="0"/>
                        </a:rPr>
                        <a:t>Form subcommittee to create policy for RoIP solutions.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 b="1" kern="100" dirty="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Calibri" panose="020F0502020204030204" pitchFamily="34" charset="0"/>
                          <a:cs typeface="Dreaming Outloud Script Pro" panose="03050502040304050704" pitchFamily="66" charset="0"/>
                        </a:rPr>
                        <a:t>Promote volunteer radio programmers in South Dakota.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Calibri" panose="020F0502020204030204" pitchFamily="34" charset="0"/>
                          <a:cs typeface="Dreaming Outloud Script Pro" panose="03050502040304050704" pitchFamily="66" charset="0"/>
                        </a:rPr>
                        <a:t> 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690502"/>
                  </a:ext>
                </a:extLst>
              </a:tr>
              <a:tr h="12668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Calibri" panose="020F0502020204030204" pitchFamily="34" charset="0"/>
                          <a:cs typeface="Dreaming Outloud Script Pro" panose="03050502040304050704" pitchFamily="66" charset="0"/>
                        </a:rPr>
                        <a:t>Year 2025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Calibri" panose="020F0502020204030204" pitchFamily="34" charset="0"/>
                          <a:cs typeface="Dreaming Outloud Script Pro" panose="03050502040304050704" pitchFamily="66" charset="0"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Calibri" panose="020F0502020204030204" pitchFamily="34" charset="0"/>
                          <a:cs typeface="Dreaming Outloud Script Pro" panose="03050502040304050704" pitchFamily="66" charset="0"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Calibri" panose="020F0502020204030204" pitchFamily="34" charset="0"/>
                          <a:cs typeface="Dreaming Outloud Script Pro" panose="03050502040304050704" pitchFamily="66" charset="0"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Calibri" panose="020F0502020204030204" pitchFamily="34" charset="0"/>
                          <a:cs typeface="Dreaming Outloud Script Pro" panose="03050502040304050704" pitchFamily="66" charset="0"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 b="1" kern="10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Calibri" panose="020F0502020204030204" pitchFamily="34" charset="0"/>
                          <a:cs typeface="Dreaming Outloud Script Pro" panose="03050502040304050704" pitchFamily="66" charset="0"/>
                        </a:rPr>
                        <a:t>Full-scale review of industry technology and trends relating to Public Safety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 b="1" kern="10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Calibri" panose="020F0502020204030204" pitchFamily="34" charset="0"/>
                          <a:cs typeface="Dreaming Outloud Script Pro" panose="03050502040304050704" pitchFamily="66" charset="0"/>
                        </a:rPr>
                        <a:t>Draft any changes/recommendations for BIT Commissioner to address in 2026 legislative session.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 b="1" kern="10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Calibri" panose="020F0502020204030204" pitchFamily="34" charset="0"/>
                          <a:cs typeface="Dreaming Outloud Script Pro" panose="03050502040304050704" pitchFamily="66" charset="0"/>
                        </a:rPr>
                        <a:t>Review SDPSCC website and modernize.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 b="1" kern="10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Calibri" panose="020F0502020204030204" pitchFamily="34" charset="0"/>
                          <a:cs typeface="Dreaming Outloud Script Pro" panose="03050502040304050704" pitchFamily="66" charset="0"/>
                        </a:rPr>
                        <a:t>2 council members attend APCO or IWCE national conference.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 b="1" kern="10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Calibri" panose="020F0502020204030204" pitchFamily="34" charset="0"/>
                          <a:cs typeface="Dreaming Outloud Script Pro" panose="03050502040304050704" pitchFamily="66" charset="0"/>
                        </a:rPr>
                        <a:t>Review of wireless carrier capabilities &amp; recommend improvements.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 b="1" kern="10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Calibri" panose="020F0502020204030204" pitchFamily="34" charset="0"/>
                          <a:cs typeface="Dreaming Outloud Script Pro" panose="03050502040304050704" pitchFamily="66" charset="0"/>
                        </a:rPr>
                        <a:t>Review &amp; recommend PSAP/dispatch improvements related to LMR system &amp; applications.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Calibri" panose="020F0502020204030204" pitchFamily="34" charset="0"/>
                          <a:cs typeface="Dreaming Outloud Script Pro" panose="03050502040304050704" pitchFamily="66" charset="0"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967025"/>
                  </a:ext>
                </a:extLst>
              </a:tr>
              <a:tr h="12312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Calibri" panose="020F0502020204030204" pitchFamily="34" charset="0"/>
                          <a:cs typeface="Dreaming Outloud Script Pro" panose="03050502040304050704" pitchFamily="66" charset="0"/>
                        </a:rPr>
                        <a:t>Year 2026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 b="1" kern="10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Calibri" panose="020F0502020204030204" pitchFamily="34" charset="0"/>
                          <a:cs typeface="Dreaming Outloud Script Pro" panose="03050502040304050704" pitchFamily="66" charset="0"/>
                        </a:rPr>
                        <a:t>Propose recommendation from industry review in conjunction with 2025 review.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 b="1" kern="10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Calibri" panose="020F0502020204030204" pitchFamily="34" charset="0"/>
                          <a:cs typeface="Dreaming Outloud Script Pro" panose="03050502040304050704" pitchFamily="66" charset="0"/>
                        </a:rPr>
                        <a:t>Recommend expansion sites as needed.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 b="1" kern="10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Calibri" panose="020F0502020204030204" pitchFamily="34" charset="0"/>
                          <a:cs typeface="Dreaming Outloud Script Pro" panose="03050502040304050704" pitchFamily="66" charset="0"/>
                        </a:rPr>
                        <a:t>2 council members attend APCO or IWCE national conference.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 b="1" kern="10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Calibri" panose="020F0502020204030204" pitchFamily="34" charset="0"/>
                          <a:cs typeface="Dreaming Outloud Script Pro" panose="03050502040304050704" pitchFamily="66" charset="0"/>
                        </a:rPr>
                        <a:t>Full review of council by-laws, membership, and structure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 b="1" kern="10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Calibri" panose="020F0502020204030204" pitchFamily="34" charset="0"/>
                          <a:cs typeface="Dreaming Outloud Script Pro" panose="03050502040304050704" pitchFamily="66" charset="0"/>
                        </a:rPr>
                        <a:t>Standardized recommendation for CAD services across the State of South Dakota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 b="1" kern="10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Calibri" panose="020F0502020204030204" pitchFamily="34" charset="0"/>
                          <a:cs typeface="Dreaming Outloud Script Pro" panose="03050502040304050704" pitchFamily="66" charset="0"/>
                        </a:rPr>
                        <a:t>Full review of COMU program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Calibri" panose="020F0502020204030204" pitchFamily="34" charset="0"/>
                          <a:cs typeface="Dreaming Outloud Script Pro" panose="03050502040304050704" pitchFamily="66" charset="0"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695446"/>
                  </a:ext>
                </a:extLst>
              </a:tr>
              <a:tr h="2436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Calibri" panose="020F0502020204030204" pitchFamily="34" charset="0"/>
                          <a:cs typeface="Dreaming Outloud Script Pro" panose="03050502040304050704" pitchFamily="66" charset="0"/>
                        </a:rPr>
                        <a:t>Year 2027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Calibri" panose="020F0502020204030204" pitchFamily="34" charset="0"/>
                          <a:cs typeface="Dreaming Outloud Script Pro" panose="03050502040304050704" pitchFamily="66" charset="0"/>
                        </a:rPr>
                        <a:t>TBD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104471"/>
                  </a:ext>
                </a:extLst>
              </a:tr>
              <a:tr h="2436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Calibri" panose="020F0502020204030204" pitchFamily="34" charset="0"/>
                          <a:cs typeface="Dreaming Outloud Script Pro" panose="03050502040304050704" pitchFamily="66" charset="0"/>
                        </a:rPr>
                        <a:t>Year 2028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Calibri" panose="020F0502020204030204" pitchFamily="34" charset="0"/>
                          <a:cs typeface="Dreaming Outloud Script Pro" panose="03050502040304050704" pitchFamily="66" charset="0"/>
                        </a:rPr>
                        <a:t>TBD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40692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7AC21C9-D024-6375-D98B-6BA90922E068}"/>
              </a:ext>
            </a:extLst>
          </p:cNvPr>
          <p:cNvSpPr txBox="1"/>
          <p:nvPr/>
        </p:nvSpPr>
        <p:spPr>
          <a:xfrm>
            <a:off x="2310581" y="589935"/>
            <a:ext cx="1588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5 Year plan</a:t>
            </a:r>
          </a:p>
        </p:txBody>
      </p:sp>
    </p:spTree>
    <p:extLst>
      <p:ext uri="{BB962C8B-B14F-4D97-AF65-F5344CB8AC3E}">
        <p14:creationId xmlns:p14="http://schemas.microsoft.com/office/powerpoint/2010/main" val="2925519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85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2B3290A-D3BF-4B87-B55B-FD9A98B49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9030" cy="1576446"/>
            <a:chOff x="0" y="0"/>
            <a:chExt cx="12192002" cy="157644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33A715A-0686-440A-8F40-441B42A66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2" y="0"/>
              <a:ext cx="12191998" cy="1575955"/>
            </a:xfrm>
            <a:prstGeom prst="rect">
              <a:avLst/>
            </a:prstGeom>
            <a:gradFill>
              <a:gsLst>
                <a:gs pos="0">
                  <a:srgbClr val="000000">
                    <a:alpha val="96000"/>
                  </a:srgbClr>
                </a:gs>
                <a:gs pos="100000">
                  <a:schemeClr val="accent1">
                    <a:lumMod val="75000"/>
                  </a:schemeClr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761657F-19F2-425B-B7E9-0118CD13C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07778" y="-5307778"/>
              <a:ext cx="1576446" cy="12192002"/>
            </a:xfrm>
            <a:prstGeom prst="rect">
              <a:avLst/>
            </a:prstGeom>
            <a:gradFill>
              <a:gsLst>
                <a:gs pos="45000">
                  <a:schemeClr val="accent1">
                    <a:alpha val="0"/>
                  </a:schemeClr>
                </a:gs>
                <a:gs pos="99000">
                  <a:srgbClr val="000000">
                    <a:alpha val="74000"/>
                  </a:srgb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27B6634-79D3-4EDD-A77A-1065D6F3A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25434" y="0"/>
              <a:ext cx="4303422" cy="1575461"/>
            </a:xfrm>
            <a:prstGeom prst="rect">
              <a:avLst/>
            </a:prstGeom>
            <a:gradFill>
              <a:gsLst>
                <a:gs pos="0">
                  <a:schemeClr val="accent1">
                    <a:alpha val="17000"/>
                  </a:schemeClr>
                </a:gs>
                <a:gs pos="74000">
                  <a:schemeClr val="accent1">
                    <a:lumMod val="50000"/>
                    <a:alpha val="0"/>
                  </a:schemeClr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1A5B180-8C78-578E-3DB1-100119FC4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8" y="319314"/>
            <a:ext cx="9477377" cy="1030515"/>
          </a:xfrm>
        </p:spPr>
        <p:txBody>
          <a:bodyPr anchor="ctr"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Organizational Reports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98A471-E29B-279E-3622-152DD73C5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8479" y="1275477"/>
            <a:ext cx="7178417" cy="2153523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906E63E-901C-89DD-FA07-6E8B92D8F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1560" y="5224441"/>
            <a:ext cx="4438306" cy="138526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000" dirty="0"/>
              <a:t>Closing Comments</a:t>
            </a:r>
          </a:p>
          <a:p>
            <a:pPr marL="419100" marR="0" indent="-6350">
              <a:lnSpc>
                <a:spcPct val="106000"/>
              </a:lnSpc>
              <a:spcBef>
                <a:spcPts val="0"/>
              </a:spcBef>
              <a:spcAft>
                <a:spcPts val="15"/>
              </a:spcAft>
            </a:pPr>
            <a:r>
              <a:rPr lang="en-US" sz="1800" dirty="0">
                <a:solidFill>
                  <a:srgbClr val="292934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Vice-chair – Garrett Wellman</a:t>
            </a:r>
            <a:endParaRPr lang="en-US" sz="1800" dirty="0">
              <a:solidFill>
                <a:srgbClr val="292934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19100" marR="0" indent="-6350">
              <a:lnSpc>
                <a:spcPct val="106000"/>
              </a:lnSpc>
              <a:spcBef>
                <a:spcPts val="0"/>
              </a:spcBef>
              <a:spcAft>
                <a:spcPts val="15"/>
              </a:spcAft>
            </a:pPr>
            <a:r>
              <a:rPr lang="en-US" sz="1800" dirty="0">
                <a:solidFill>
                  <a:srgbClr val="292934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Member at Large - Kevin Karley</a:t>
            </a:r>
            <a:endParaRPr lang="en-US" sz="1800" dirty="0">
              <a:solidFill>
                <a:srgbClr val="292934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19100" marR="0" indent="-6350">
              <a:lnSpc>
                <a:spcPct val="106000"/>
              </a:lnSpc>
              <a:spcBef>
                <a:spcPts val="0"/>
              </a:spcBef>
              <a:spcAft>
                <a:spcPts val="1195"/>
              </a:spcAft>
            </a:pPr>
            <a:r>
              <a:rPr lang="en-US" sz="1800" dirty="0">
                <a:solidFill>
                  <a:srgbClr val="292934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Chair – Bruce Nachtigall</a:t>
            </a:r>
            <a:endParaRPr lang="en-US" sz="1800" dirty="0">
              <a:solidFill>
                <a:srgbClr val="292934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92934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Next Meeting: date, time, location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C87F94-A8F0-01AE-0E84-B7867AEEDBF5}"/>
              </a:ext>
            </a:extLst>
          </p:cNvPr>
          <p:cNvSpPr txBox="1"/>
          <p:nvPr/>
        </p:nvSpPr>
        <p:spPr>
          <a:xfrm>
            <a:off x="206005" y="1745098"/>
            <a:ext cx="6104708" cy="4171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Organization Reports</a:t>
            </a:r>
            <a:endParaRPr kumimoji="0" lang="en-US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Police Chiefs Assn. – Jason Jones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Sheriff’s Assn – Steve Swenson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DCI/Attorney General – Chad Mosteller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GFP – Bruce Nachtigall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DOT – Brian Wacholz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 Guard – David Goodwin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Emergency Managers – Pat Harrington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Firefighters – Charlie Kludt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Healthcare – Tim Rave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Highway Patrol – Garrett Wellman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APCO/NENA – Kevin Karley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EMT – Brent Long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Wildland Fire – Ray Black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County Commissioners – Kade Haley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 Department – Chuck Kevghas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Tribal Governments – Jim Pearson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Federal Government – Andy Barth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BIT Engineering – Trent Nincehelser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SD Senate – John Wiik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SD House of Representatives – David Kull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911 – Jason Husby</a:t>
            </a:r>
          </a:p>
        </p:txBody>
      </p:sp>
    </p:spTree>
    <p:extLst>
      <p:ext uri="{BB962C8B-B14F-4D97-AF65-F5344CB8AC3E}">
        <p14:creationId xmlns:p14="http://schemas.microsoft.com/office/powerpoint/2010/main" val="3944924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7577</TotalTime>
  <Words>847</Words>
  <Application>Microsoft Office PowerPoint</Application>
  <PresentationFormat>Widescreen</PresentationFormat>
  <Paragraphs>143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 Display</vt:lpstr>
      <vt:lpstr>Arial</vt:lpstr>
      <vt:lpstr>Calibri</vt:lpstr>
      <vt:lpstr>Calibri Light</vt:lpstr>
      <vt:lpstr>Symbol</vt:lpstr>
      <vt:lpstr>Office Theme</vt:lpstr>
      <vt:lpstr>March Meeting</vt:lpstr>
      <vt:lpstr>Agenda</vt:lpstr>
      <vt:lpstr>New Business</vt:lpstr>
      <vt:lpstr>New Business (continued)</vt:lpstr>
      <vt:lpstr>New Business (continued)</vt:lpstr>
      <vt:lpstr>Old Business</vt:lpstr>
      <vt:lpstr>Old Business (Continued)</vt:lpstr>
      <vt:lpstr>Old Business (Continued)</vt:lpstr>
      <vt:lpstr>Organizational Reports</vt:lpstr>
    </vt:vector>
  </TitlesOfParts>
  <Company>State of South Dakota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September Meeting</dc:title>
  <dc:creator>Nincehelser, Trent</dc:creator>
  <cp:lastModifiedBy>Nincehelser, Trent</cp:lastModifiedBy>
  <cp:revision>9</cp:revision>
  <cp:lastPrinted>2024-03-26T18:16:38Z</cp:lastPrinted>
  <dcterms:created xsi:type="dcterms:W3CDTF">2023-08-30T15:37:32Z</dcterms:created>
  <dcterms:modified xsi:type="dcterms:W3CDTF">2024-04-05T15:01:32Z</dcterms:modified>
</cp:coreProperties>
</file>